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71" r:id="rId11"/>
    <p:sldId id="273" r:id="rId12"/>
    <p:sldId id="264" r:id="rId13"/>
    <p:sldId id="265" r:id="rId14"/>
    <p:sldId id="266" r:id="rId15"/>
    <p:sldId id="267" r:id="rId16"/>
    <p:sldId id="270" r:id="rId17"/>
    <p:sldId id="268" r:id="rId18"/>
    <p:sldId id="269" r:id="rId19"/>
  </p:sldIdLst>
  <p:sldSz cx="14630400" cy="8229600"/>
  <p:notesSz cx="8229600" cy="14630400"/>
  <p:embeddedFontLst>
    <p:embeddedFont>
      <p:font typeface="Hubot Sans Bold" pitchFamily="2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함초롬돋움" panose="020B0604000101010101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Roboto Condensed" panose="020B0604020202020204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1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81577" y="2130089"/>
            <a:ext cx="498084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800" b="1" dirty="0" err="1" smtClean="0">
                <a:solidFill>
                  <a:srgbClr val="0C0D0F"/>
                </a:solidFill>
                <a:latin typeface="+mj-ea"/>
                <a:ea typeface="+mj-ea"/>
                <a:cs typeface="Hubot Sans Bold" pitchFamily="34" charset="-120"/>
              </a:rPr>
              <a:t>분류</a:t>
            </a:r>
            <a:r>
              <a:rPr lang="en-US" sz="3800" b="1" dirty="0" smtClean="0">
                <a:solidFill>
                  <a:srgbClr val="0C0D0F"/>
                </a:solidFill>
                <a:latin typeface="+mj-ea"/>
                <a:ea typeface="+mj-ea"/>
                <a:cs typeface="Hubot Sans Bold" pitchFamily="34" charset="-120"/>
              </a:rPr>
              <a:t> </a:t>
            </a:r>
            <a:r>
              <a:rPr lang="en-US" sz="3800" b="1" dirty="0">
                <a:solidFill>
                  <a:srgbClr val="0C0D0F"/>
                </a:solidFill>
                <a:latin typeface="+mj-ea"/>
                <a:ea typeface="+mj-ea"/>
                <a:cs typeface="Hubot Sans Bold" pitchFamily="34" charset="-120"/>
              </a:rPr>
              <a:t>델타 로봇 시스템</a:t>
            </a:r>
            <a:endParaRPr lang="en-US" sz="3800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787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ICT 경진대회 출품작: AX-12A 모터와 흡착기를 활용한 지능형 카드 분류 시스템</a:t>
            </a:r>
            <a:endParaRPr lang="en-US" sz="1750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4094922" y="7344539"/>
            <a:ext cx="4860236" cy="73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400" b="1" dirty="0" smtClean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</a:t>
            </a:r>
            <a:r>
              <a:rPr lang="ko-KR" altLang="en-US" sz="1600" dirty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분당 폴리텍 융합 교육원  </a:t>
            </a:r>
            <a:r>
              <a:rPr lang="en-US" altLang="ko-KR" sz="1600" dirty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AI </a:t>
            </a:r>
            <a:r>
              <a:rPr lang="ko-KR" altLang="en-US" sz="1600" dirty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응용소프트웨어학과  </a:t>
            </a:r>
            <a:endParaRPr lang="en-US" altLang="ko-KR" sz="1600" dirty="0">
              <a:solidFill>
                <a:srgbClr val="55575A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1400" dirty="0">
                <a:solidFill>
                  <a:srgbClr val="55575A"/>
                </a:solidFill>
                <a:latin typeface="+mj-ea"/>
                <a:ea typeface="+mj-ea"/>
                <a:cs typeface="함초롬돋움" panose="020B0604000101010101" pitchFamily="50" charset="-127"/>
              </a:rPr>
              <a:t>김영균 신우혁 정대영 조진경</a:t>
            </a:r>
            <a:endParaRPr lang="en-US" sz="1400" dirty="0">
              <a:solidFill>
                <a:srgbClr val="55575A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4229" y="2110853"/>
            <a:ext cx="7568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김영균 신우혁 정대영 조진경</a:t>
            </a:r>
            <a:endParaRPr lang="en-US" sz="44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1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6455" y="212479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요약</a:t>
            </a:r>
            <a:endParaRPr lang="en-US" sz="4450" dirty="0">
              <a:latin typeface="+mn-ea"/>
            </a:endParaRPr>
          </a:p>
        </p:txBody>
      </p:sp>
      <p:sp>
        <p:nvSpPr>
          <p:cNvPr id="4" name="Text 10"/>
          <p:cNvSpPr/>
          <p:nvPr/>
        </p:nvSpPr>
        <p:spPr>
          <a:xfrm>
            <a:off x="526774" y="1162878"/>
            <a:ext cx="13616609" cy="4035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본 프로젝트는 </a:t>
            </a:r>
            <a:r>
              <a:rPr lang="ko-KR" altLang="en-US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딥러닝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기반 머신비전과 </a:t>
            </a:r>
            <a:r>
              <a:rPr lang="ko-KR" altLang="en-US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임베디드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로봇 제어 기술을 결합해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실시간 영상 인식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분류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로봇 제어가 모두 가능한 자동 분류 플랫폼을 개발한 사례입니다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  <a:b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YOLOv8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모델 기반의 다중 분류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카드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재활용품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육류 등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와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웹 연동을 통한 실시간 모델 전환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명령 제어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상태 모니터링 등 사용자 친화적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UI/</a:t>
            </a: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UX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를 제공합니다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  <a:b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특히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앱에서 음성 명령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STT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을 통해 분류 대상 지정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제외가 가능하며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en-US" altLang="ko-KR" sz="1750" dirty="0" err="1" smtClean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TTL</a:t>
            </a:r>
            <a:r>
              <a:rPr lang="en-US" altLang="ko-KR" sz="1750" dirty="0" smtClean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(UART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시리얼 통신을 활용해 </a:t>
            </a: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OpenRB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-150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기반 델타로봇이 신속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정확하게 분류 작업을 수행합니다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  <a:b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본 시스템은 교육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산업현장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스마트팩토리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AI·</a:t>
            </a:r>
            <a:r>
              <a:rPr lang="ko-KR" altLang="en-US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임베디드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융합교육 등 다양한 현장에 실질적으로 적용할 수 있는 </a:t>
            </a:r>
            <a:r>
              <a:rPr lang="ko-KR" altLang="en-US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확장형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자동 분류 플랫폼의 예시를 제시합니다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79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6455" y="212479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요약</a:t>
            </a:r>
            <a:endParaRPr lang="en-US" sz="4450" dirty="0">
              <a:latin typeface="+mn-ea"/>
            </a:endParaRPr>
          </a:p>
        </p:txBody>
      </p:sp>
      <p:sp>
        <p:nvSpPr>
          <p:cNvPr id="4" name="Text 10"/>
          <p:cNvSpPr/>
          <p:nvPr/>
        </p:nvSpPr>
        <p:spPr>
          <a:xfrm>
            <a:off x="457200" y="1395255"/>
            <a:ext cx="13616609" cy="728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1700" dirty="0" smtClean="0"/>
              <a:t>본 </a:t>
            </a:r>
            <a:r>
              <a:rPr lang="ko-KR" altLang="en-US" sz="1700" dirty="0"/>
              <a:t>프로젝트는 머신비전 기술과 로봇 제어 시스템을 결합하여</a:t>
            </a:r>
            <a:r>
              <a:rPr lang="en-US" altLang="ko-KR" sz="1700" dirty="0"/>
              <a:t>, </a:t>
            </a:r>
            <a:r>
              <a:rPr lang="ko-KR" altLang="en-US" sz="1700" dirty="0"/>
              <a:t>트럼프 카드를 자동으로 인식</a:t>
            </a:r>
            <a:r>
              <a:rPr lang="en-US" altLang="ko-KR" sz="1700" dirty="0"/>
              <a:t>·</a:t>
            </a:r>
            <a:r>
              <a:rPr lang="ko-KR" altLang="en-US" sz="1700" dirty="0"/>
              <a:t>분류</a:t>
            </a:r>
            <a:r>
              <a:rPr lang="en-US" altLang="ko-KR" sz="1700" dirty="0"/>
              <a:t>·</a:t>
            </a:r>
            <a:r>
              <a:rPr lang="ko-KR" altLang="en-US" sz="1700" dirty="0"/>
              <a:t>이동시키는 델타로봇 기반 분류 모형을 개발한 사례입니다</a:t>
            </a:r>
            <a:r>
              <a:rPr lang="en-US" altLang="ko-KR" sz="1700" dirty="0"/>
              <a:t>. </a:t>
            </a:r>
            <a:r>
              <a:rPr lang="ko-KR" altLang="en-US" sz="1700" dirty="0"/>
              <a:t>웹캠 및 머신비전</a:t>
            </a:r>
            <a:r>
              <a:rPr lang="en-US" altLang="ko-KR" sz="1700" dirty="0"/>
              <a:t>(</a:t>
            </a:r>
            <a:r>
              <a:rPr lang="ko-KR" altLang="en-US" sz="1700" dirty="0"/>
              <a:t>딥러닝 기반 </a:t>
            </a:r>
            <a:r>
              <a:rPr lang="en-US" altLang="ko-KR" sz="1700" dirty="0" smtClean="0"/>
              <a:t>YOLOv8) </a:t>
            </a:r>
            <a:r>
              <a:rPr lang="ko-KR" altLang="en-US" sz="1700" dirty="0"/>
              <a:t>모델로 입력 영상을 분석하여</a:t>
            </a:r>
            <a:r>
              <a:rPr lang="en-US" altLang="ko-KR" sz="1700" dirty="0"/>
              <a:t>, </a:t>
            </a:r>
            <a:r>
              <a:rPr lang="ko-KR" altLang="en-US" sz="1700" dirty="0"/>
              <a:t>카드의 종류와 문양을 실시간으로 인식한 뒤</a:t>
            </a:r>
            <a:r>
              <a:rPr lang="en-US" altLang="ko-KR" sz="1700" dirty="0"/>
              <a:t>, </a:t>
            </a:r>
            <a:r>
              <a:rPr lang="ko-KR" altLang="en-US" sz="1700" dirty="0"/>
              <a:t>분류 정보를 시리얼 통신을 통해 로봇 제어 보드</a:t>
            </a:r>
            <a:r>
              <a:rPr lang="en-US" altLang="ko-KR" sz="1700" dirty="0"/>
              <a:t>(OpenRB-150)</a:t>
            </a:r>
            <a:r>
              <a:rPr lang="ko-KR" altLang="en-US" sz="1700" dirty="0"/>
              <a:t>로 전송합니다</a:t>
            </a:r>
            <a:r>
              <a:rPr lang="en-US" altLang="ko-KR" sz="1700" dirty="0" smtClean="0"/>
              <a:t>.</a:t>
            </a:r>
            <a:r>
              <a:rPr lang="en-US" altLang="ko-KR" sz="1700" dirty="0"/>
              <a:t/>
            </a:r>
            <a:br>
              <a:rPr lang="en-US" altLang="ko-KR" sz="1700" dirty="0"/>
            </a:br>
            <a:r>
              <a:rPr lang="ko-KR" altLang="en-US" sz="1700" dirty="0"/>
              <a:t>로봇은 전달받은 인식 결과에 따라 </a:t>
            </a:r>
            <a:r>
              <a:rPr lang="en-US" altLang="ko-KR" sz="1700" dirty="0"/>
              <a:t>AX-12 </a:t>
            </a:r>
            <a:r>
              <a:rPr lang="ko-KR" altLang="en-US" sz="1700" dirty="0"/>
              <a:t>시리즈 서보모터 </a:t>
            </a:r>
            <a:r>
              <a:rPr lang="en-US" altLang="ko-KR" sz="1700" dirty="0"/>
              <a:t>3</a:t>
            </a:r>
            <a:r>
              <a:rPr lang="ko-KR" altLang="en-US" sz="1700" dirty="0"/>
              <a:t>축을 구동하여 델타로봇의 엔드이펙터를 이동시킨 뒤</a:t>
            </a:r>
            <a:r>
              <a:rPr lang="en-US" altLang="ko-KR" sz="1700" dirty="0"/>
              <a:t>, </a:t>
            </a:r>
            <a:r>
              <a:rPr lang="ko-KR" altLang="en-US" sz="1700" dirty="0"/>
              <a:t>분류 대상 카드를 지정된 위치로 정확하게 옮깁니다</a:t>
            </a:r>
            <a:r>
              <a:rPr lang="en-US" altLang="ko-KR" sz="1700" dirty="0"/>
              <a:t>. </a:t>
            </a:r>
            <a:r>
              <a:rPr lang="ko-KR" altLang="en-US" sz="1700" dirty="0"/>
              <a:t>추가로</a:t>
            </a:r>
            <a:r>
              <a:rPr lang="en-US" altLang="ko-KR" sz="1700" dirty="0"/>
              <a:t>, LCD </a:t>
            </a:r>
            <a:r>
              <a:rPr lang="ko-KR" altLang="en-US" sz="1700" dirty="0"/>
              <a:t>등 외부 인터페이스를 활용하여 실시간 분류 현황과 인식 결과를 시각적으로 출력하며</a:t>
            </a:r>
            <a:r>
              <a:rPr lang="en-US" altLang="ko-KR" sz="1700" dirty="0"/>
              <a:t>, </a:t>
            </a:r>
            <a:r>
              <a:rPr lang="ko-KR" altLang="en-US" sz="1700" dirty="0"/>
              <a:t>음성 인식</a:t>
            </a:r>
            <a:r>
              <a:rPr lang="en-US" altLang="ko-KR" sz="1700" dirty="0"/>
              <a:t>(STT) </a:t>
            </a:r>
            <a:r>
              <a:rPr lang="ko-KR" altLang="en-US" sz="1700" dirty="0"/>
              <a:t>기술을 접목하여 사용자의 명령에 따라 특정 카드를 선택적</a:t>
            </a:r>
            <a:r>
              <a:rPr lang="en-US" altLang="ko-KR" sz="1700" dirty="0"/>
              <a:t>(</a:t>
            </a:r>
            <a:r>
              <a:rPr lang="ko-KR" altLang="en-US" sz="1700" dirty="0"/>
              <a:t>패스</a:t>
            </a:r>
            <a:r>
              <a:rPr lang="en-US" altLang="ko-KR" sz="1700" dirty="0"/>
              <a:t>)</a:t>
            </a:r>
            <a:r>
              <a:rPr lang="ko-KR" altLang="en-US" sz="1700" dirty="0"/>
              <a:t>으로 처리하는 등</a:t>
            </a:r>
            <a:r>
              <a:rPr lang="en-US" altLang="ko-KR" sz="1700" dirty="0"/>
              <a:t>, </a:t>
            </a:r>
            <a:r>
              <a:rPr lang="ko-KR" altLang="en-US" sz="1700" dirty="0"/>
              <a:t>다양한 상호작용이 가능합니다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시스템 구성 단계는 다음과 같습니다</a:t>
            </a:r>
            <a:r>
              <a:rPr lang="en-US" altLang="ko-KR" sz="1700" dirty="0" smtClean="0"/>
              <a:t>.</a:t>
            </a:r>
            <a:r>
              <a:rPr lang="en-US" altLang="ko-KR" sz="1700" dirty="0"/>
              <a:t/>
            </a:r>
            <a:br>
              <a:rPr lang="en-US" altLang="ko-KR" sz="1700" dirty="0"/>
            </a:br>
            <a:r>
              <a:rPr lang="ko-KR" altLang="en-US" sz="1700" dirty="0"/>
              <a:t>첫째</a:t>
            </a:r>
            <a:r>
              <a:rPr lang="en-US" altLang="ko-KR" sz="1700" dirty="0"/>
              <a:t>, </a:t>
            </a:r>
            <a:r>
              <a:rPr lang="ko-KR" altLang="en-US" sz="1700" dirty="0"/>
              <a:t>머신비전 모듈은 고해상도 영상을 실시간으로 입력받아</a:t>
            </a:r>
            <a:r>
              <a:rPr lang="en-US" altLang="ko-KR" sz="1700" dirty="0"/>
              <a:t>, </a:t>
            </a:r>
            <a:r>
              <a:rPr lang="ko-KR" altLang="en-US" sz="1700" dirty="0"/>
              <a:t>카드의 위치 및 종류를 </a:t>
            </a:r>
            <a:r>
              <a:rPr lang="en-US" altLang="ko-KR" sz="1700" dirty="0"/>
              <a:t>YOLO </a:t>
            </a:r>
            <a:r>
              <a:rPr lang="ko-KR" altLang="en-US" sz="1700" dirty="0"/>
              <a:t>기반 딥러닝 알고리즘으로 분석합니다</a:t>
            </a:r>
            <a:r>
              <a:rPr lang="en-US" altLang="ko-KR" sz="1700" dirty="0" smtClean="0"/>
              <a:t>.</a:t>
            </a:r>
          </a:p>
          <a:p>
            <a:r>
              <a:rPr lang="en-US" altLang="ko-KR" sz="1700" dirty="0"/>
              <a:t/>
            </a:r>
            <a:br>
              <a:rPr lang="en-US" altLang="ko-KR" sz="1700" dirty="0"/>
            </a:br>
            <a:r>
              <a:rPr lang="ko-KR" altLang="en-US" sz="1700" dirty="0"/>
              <a:t>둘째</a:t>
            </a:r>
            <a:r>
              <a:rPr lang="en-US" altLang="ko-KR" sz="1700" dirty="0"/>
              <a:t>, </a:t>
            </a:r>
            <a:r>
              <a:rPr lang="ko-KR" altLang="en-US" sz="1700" dirty="0"/>
              <a:t>인식된 카드 정보는 </a:t>
            </a:r>
            <a:r>
              <a:rPr lang="en-US" altLang="ko-KR" sz="1700" dirty="0" smtClean="0"/>
              <a:t>Mac</a:t>
            </a:r>
            <a:r>
              <a:rPr lang="en-US" altLang="ko-KR" sz="1700" dirty="0"/>
              <a:t>, </a:t>
            </a:r>
            <a:r>
              <a:rPr lang="en-US" altLang="ko-KR" sz="1700" dirty="0" smtClean="0"/>
              <a:t>PC</a:t>
            </a:r>
            <a:r>
              <a:rPr lang="ko-KR" altLang="en-US" sz="1700" dirty="0" smtClean="0"/>
              <a:t>에서 </a:t>
            </a:r>
            <a:r>
              <a:rPr lang="ko-KR" altLang="en-US" sz="1700" dirty="0"/>
              <a:t>데이터 패킷으로 변환되어</a:t>
            </a:r>
            <a:r>
              <a:rPr lang="en-US" altLang="ko-KR" sz="1700" dirty="0"/>
              <a:t>, USB to TTL </a:t>
            </a:r>
            <a:r>
              <a:rPr lang="ko-KR" altLang="en-US" sz="1700" dirty="0"/>
              <a:t>시리얼 통신을 통해 </a:t>
            </a:r>
            <a:r>
              <a:rPr lang="en-US" altLang="ko-KR" sz="1700" dirty="0"/>
              <a:t>OpenRB-150 </a:t>
            </a:r>
            <a:r>
              <a:rPr lang="ko-KR" altLang="en-US" sz="1700" dirty="0"/>
              <a:t>로봇 제어 보드에 전달됩니다</a:t>
            </a:r>
            <a:r>
              <a:rPr lang="en-US" altLang="ko-KR" sz="1700" dirty="0" smtClean="0"/>
              <a:t>.</a:t>
            </a:r>
          </a:p>
          <a:p>
            <a:r>
              <a:rPr lang="en-US" altLang="ko-KR" sz="1700" dirty="0"/>
              <a:t/>
            </a:r>
            <a:br>
              <a:rPr lang="en-US" altLang="ko-KR" sz="1700" dirty="0"/>
            </a:br>
            <a:r>
              <a:rPr lang="ko-KR" altLang="en-US" sz="1700" dirty="0"/>
              <a:t>셋째</a:t>
            </a:r>
            <a:r>
              <a:rPr lang="en-US" altLang="ko-KR" sz="1700" dirty="0"/>
              <a:t>, </a:t>
            </a:r>
            <a:r>
              <a:rPr lang="ko-KR" altLang="en-US" sz="1700" dirty="0"/>
              <a:t>로봇 제어 보드는 패킷 정보를 바탕으로 델타로봇의 각 모터 위치를 계산하고</a:t>
            </a:r>
            <a:r>
              <a:rPr lang="en-US" altLang="ko-KR" sz="1700" dirty="0"/>
              <a:t>, </a:t>
            </a:r>
            <a:r>
              <a:rPr lang="ko-KR" altLang="en-US" sz="1700" dirty="0"/>
              <a:t>지정된 분류 위치로 </a:t>
            </a:r>
            <a:r>
              <a:rPr lang="ko-KR" altLang="en-US" sz="1700" dirty="0" smtClean="0"/>
              <a:t>이동시킨 </a:t>
            </a:r>
            <a:r>
              <a:rPr lang="ko-KR" altLang="en-US" sz="1700" dirty="0"/>
              <a:t>뒤</a:t>
            </a:r>
            <a:r>
              <a:rPr lang="en-US" altLang="ko-KR" sz="1700" dirty="0"/>
              <a:t>, </a:t>
            </a:r>
            <a:r>
              <a:rPr lang="ko-KR" altLang="en-US" sz="1700" dirty="0"/>
              <a:t>릴레이 방식의 흡착기를 제어하여 카드의 픽업 및 이동을 수행합니다</a:t>
            </a:r>
            <a:r>
              <a:rPr lang="en-US" altLang="ko-KR" sz="17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이와 같은 프로세스를 기반으로</a:t>
            </a:r>
            <a:r>
              <a:rPr lang="en-US" altLang="ko-KR" sz="1700" dirty="0"/>
              <a:t>, </a:t>
            </a:r>
            <a:r>
              <a:rPr lang="ko-KR" altLang="en-US" sz="1700" dirty="0"/>
              <a:t>단순한 객체 인식</a:t>
            </a:r>
            <a:r>
              <a:rPr lang="en-US" altLang="ko-KR" sz="1700" dirty="0"/>
              <a:t>·</a:t>
            </a:r>
            <a:r>
              <a:rPr lang="ko-KR" altLang="en-US" sz="1700" dirty="0"/>
              <a:t>분류를 넘어</a:t>
            </a:r>
            <a:r>
              <a:rPr lang="en-US" altLang="ko-KR" sz="1700" dirty="0"/>
              <a:t>, </a:t>
            </a:r>
            <a:r>
              <a:rPr lang="ko-KR" altLang="en-US" sz="1700" dirty="0"/>
              <a:t>사용자의 음성 명령이나 분류 현황 시각화 등 다양한 기능을 추가할 수 있으며</a:t>
            </a:r>
            <a:r>
              <a:rPr lang="en-US" altLang="ko-KR" sz="1700" dirty="0"/>
              <a:t>, </a:t>
            </a:r>
            <a:r>
              <a:rPr lang="ko-KR" altLang="en-US" sz="1700" dirty="0"/>
              <a:t>알고리즘 개선을 통해 처리 속도 및 인식 정확도를 지속적으로 향상시킬 수 있습니다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최종적으로</a:t>
            </a:r>
            <a:r>
              <a:rPr lang="en-US" altLang="ko-KR" sz="1700" dirty="0"/>
              <a:t>, </a:t>
            </a:r>
            <a:r>
              <a:rPr lang="ko-KR" altLang="en-US" sz="1700" dirty="0"/>
              <a:t>본 시스템은 교육</a:t>
            </a:r>
            <a:r>
              <a:rPr lang="en-US" altLang="ko-KR" sz="1700" dirty="0"/>
              <a:t>, </a:t>
            </a:r>
            <a:r>
              <a:rPr lang="ko-KR" altLang="en-US" sz="1700" dirty="0"/>
              <a:t>산업 현장</a:t>
            </a:r>
            <a:r>
              <a:rPr lang="en-US" altLang="ko-KR" sz="1700" dirty="0"/>
              <a:t>, </a:t>
            </a:r>
            <a:r>
              <a:rPr lang="ko-KR" altLang="en-US" sz="1700" dirty="0"/>
              <a:t>또는 자동화 분류 솔루션 개발 등 다양한 분야에서 활용될 수 있으며</a:t>
            </a:r>
            <a:r>
              <a:rPr lang="en-US" altLang="ko-KR" sz="1700" dirty="0"/>
              <a:t>, </a:t>
            </a:r>
            <a:r>
              <a:rPr lang="ko-KR" altLang="en-US" sz="1700" dirty="0"/>
              <a:t>로봇공학</a:t>
            </a:r>
            <a:r>
              <a:rPr lang="en-US" altLang="ko-KR" sz="1700" dirty="0"/>
              <a:t>·</a:t>
            </a:r>
            <a:r>
              <a:rPr lang="ko-KR" altLang="en-US" sz="1700" dirty="0"/>
              <a:t>머신비전</a:t>
            </a:r>
            <a:r>
              <a:rPr lang="en-US" altLang="ko-KR" sz="1700" dirty="0"/>
              <a:t>·</a:t>
            </a:r>
            <a:r>
              <a:rPr lang="ko-KR" altLang="en-US" sz="1700" dirty="0"/>
              <a:t>임베디드 시스템 통합 프로젝트의 실질적인 예시를 제공합니다</a:t>
            </a:r>
            <a:r>
              <a:rPr lang="en-US" altLang="ko-KR" sz="1700" dirty="0" smtClean="0"/>
              <a:t>.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5249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서론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457200" y="1395255"/>
            <a:ext cx="13616609" cy="2530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최근 산업 현장 및 교육 분야에서 머신비전과 로봇 자동화 시스템의 융합이 빠르게 확대되고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본 프로젝트에서는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 객체 인식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머신비전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로봇공학을 통합하여 트럼프 카드를 자동 분류하는 델타로봇 시스템을 개발하였다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YOLO </a:t>
            </a:r>
            <a:r>
              <a:rPr lang="ko-KR" altLang="en-US" dirty="0" smtClean="0"/>
              <a:t>기반 카드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음성인식 등 다양한 최신 기술을 접목하여 실시간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명령 대응까지 가능한 스마트 자동화 플랫폼의 실증 사례를 제시한다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70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본론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586409" y="1395255"/>
            <a:ext cx="13616609" cy="637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b="1" dirty="0"/>
              <a:t>1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이론적 배경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머신비전 및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/>
            </a:r>
            <a:b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YOLO(You Only Look Once)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는 이미지 내 객체를 실시간으로 탐지하는 딥러닝 기반 알고리즘으로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빠른 속도와 높은 정확도를 자랑한다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본 프로젝트에서는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YOLOv8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모델을 트럼프 카드 데이터셋으로 파인튜닝하여 카드 종류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문양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숫자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인식에 최적화하였다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시리얼 통신 및 임베디드 제어</a:t>
            </a:r>
            <a:b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Raspberry Pi(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또는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PC)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에서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OpenRB-150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보드로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USB to TTL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시리얼 통신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(UART)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을 통해 카드 인식 결과를 전송하며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로봇 보드는 이 정보를 해석해 실시간 모터 제어를 수행한다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 제어</a:t>
            </a:r>
            <a:b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델타로봇은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3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축 서보모터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(AX-12)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를 활용하여 빠르고 정밀한 픽앤플레이스 동작이 가능하며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기구학 및 역기구학 알고리즘으로 원하는 위치 제어를 실현한다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음성인식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(STT)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/>
            </a:r>
            <a:b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Google Speech-to-Text API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를 활용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사용자의 음성 명령을 인식하여 특정 카드를 선택적 패스 또는 분류하는 기능을 구현하였다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11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본론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457200" y="1395255"/>
            <a:ext cx="13616609" cy="637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2)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구현 방법</a:t>
            </a:r>
            <a:endParaRPr lang="ko-KR" altLang="en-US" sz="1750" dirty="0">
              <a:solidFill>
                <a:srgbClr val="000000"/>
              </a:solidFill>
              <a:latin typeface="+mn-ea"/>
              <a:cs typeface="Roboto Condensed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전체 시스템 구조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YOLOv8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기반 멀티 분류 모델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트럼프카드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분리수거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소고기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음료수 등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준비 및 로딩 구조 설계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앱에서 분류 분야 선택 → 네트워크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(REST API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등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 명령 송신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서버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라즈베리파이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/PC)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에서 모델 교체 및 즉시 객체 인식 수행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인식 결과를 데이터 패킷으로 변환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OpenRB-150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 전송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델타로봇이 자동 분류 작업 수행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LCD,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음성인식 등 다양한 입출력 인터페이스 제공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세부 절차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(1)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각 분류 분야별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pt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모델 사전 학습 및 저장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(2)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UI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에서 분류 분야 실시간 선택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(3)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네트워크를 통한 명령 송수신 및 분류 모델 핫스왑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(4)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카메라 영상 인식 → 결과 송신 → 델타로봇 제어 및 분류 동작</a:t>
            </a:r>
          </a:p>
        </p:txBody>
      </p:sp>
    </p:spTree>
    <p:extLst>
      <p:ext uri="{BB962C8B-B14F-4D97-AF65-F5344CB8AC3E}">
        <p14:creationId xmlns:p14="http://schemas.microsoft.com/office/powerpoint/2010/main" val="29561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본론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457200" y="1395255"/>
            <a:ext cx="13616609" cy="637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3)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구현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결과</a:t>
            </a:r>
            <a:endParaRPr lang="en-US" altLang="ko-KR" sz="1750" dirty="0">
              <a:solidFill>
                <a:srgbClr val="000000"/>
              </a:solidFill>
              <a:latin typeface="+mn-ea"/>
              <a:cs typeface="Roboto Condensed" pitchFamily="34" charset="-120"/>
            </a:endParaRPr>
          </a:p>
          <a:p>
            <a:pPr>
              <a:lnSpc>
                <a:spcPct val="150000"/>
              </a:lnSpc>
            </a:pPr>
            <a:endParaRPr lang="ko-KR" altLang="en-US" sz="1750" dirty="0">
              <a:solidFill>
                <a:srgbClr val="000000"/>
              </a:solidFill>
              <a:latin typeface="+mn-ea"/>
              <a:cs typeface="Roboto Condensed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전체 시스템 구조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앱에서 트럼프카드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분리수거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소고기 등 원하는 분류모델을 선택 → 서버에 실시간 명령 전송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서버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라즈베리파이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/PC)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는 즉시 해당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 pt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모델로 교체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선택된 분류 분야의 객체 인식 및 자동 분류 진행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델타로봇이 분류 분야별로 정해진 위치에 객체를 자동으로 이동 및 분류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LCD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에 실시간 상태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분류 현황 표시 및 음성 명령 동시 지원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전체 시스템 네트워크 테스트 및 실제 분류 영상 시연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[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사진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이미지 예시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]</a:t>
            </a:r>
            <a:endParaRPr lang="ko-KR" altLang="en-US" sz="1750" dirty="0">
              <a:solidFill>
                <a:srgbClr val="000000"/>
              </a:solidFill>
              <a:latin typeface="+mn-ea"/>
              <a:cs typeface="Roboto Condensed" pitchFamily="34" charset="-120"/>
            </a:endParaRP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모바일 앱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UI(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분류 분야 선택 화면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각 분류 분야별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인식 결과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 분류 동작 사진</a:t>
            </a:r>
          </a:p>
          <a:p>
            <a:pPr>
              <a:lnSpc>
                <a:spcPct val="15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시스템 전체 네트워크 구조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74850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C0D0F"/>
                </a:solidFill>
                <a:latin typeface="+mn-ea"/>
              </a:rPr>
              <a:t>결</a:t>
            </a: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론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457200" y="1395255"/>
            <a:ext cx="13616609" cy="3812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본 프로젝트는 다양한 분류 모델과 사용자 맞춤 제어가 동시에 가능한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AI·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로봇 융합 플랫폼을 제시합니다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  <a:b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</a:b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YOLOv8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멀티모델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실시간 네트워크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음성제어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직관적 모바일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UI/</a:t>
            </a:r>
            <a:r>
              <a:rPr lang="en-US" altLang="ko-KR" sz="1750" dirty="0" err="1">
                <a:solidFill>
                  <a:srgbClr val="000000"/>
                </a:solidFill>
                <a:latin typeface="+mn-ea"/>
                <a:cs typeface="Roboto Condensed" pitchFamily="34" charset="-120"/>
              </a:rPr>
              <a:t>UX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델타로봇 기반 분류 자동화 등 최신 기술을 통합하여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현장 맞춤형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AI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솔루션의 실현 가능성과 활용 확장성을 입증했습니다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현장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환경에 따라 분류 대상을 실시간으로 전환할 수 있으며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머신비전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로봇 자동화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·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네트워크 통합 기술을 기반으로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산업 현장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스마트팩토리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교육 등 다양한 분야에서 높은 실용성과 확장성을 가진 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AI </a:t>
            </a:r>
            <a:r>
              <a:rPr lang="ko-KR" alt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자동화 솔루션임을 입증하였다</a:t>
            </a:r>
            <a:r>
              <a:rPr lang="en-US" altLang="ko-KR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41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455" y="699496"/>
            <a:ext cx="125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</a:rPr>
              <a:t>참고문헌</a:t>
            </a:r>
            <a:endParaRPr lang="en-US" sz="4450" dirty="0">
              <a:latin typeface="+mn-ea"/>
            </a:endParaRPr>
          </a:p>
        </p:txBody>
      </p:sp>
      <p:sp>
        <p:nvSpPr>
          <p:cNvPr id="3" name="Text 10"/>
          <p:cNvSpPr/>
          <p:nvPr/>
        </p:nvSpPr>
        <p:spPr>
          <a:xfrm>
            <a:off x="457200" y="1560443"/>
            <a:ext cx="13616609" cy="6211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000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 smtClean="0"/>
              <a:t>Study </a:t>
            </a:r>
            <a:r>
              <a:rPr lang="en-US" altLang="ko-KR" sz="2000" dirty="0"/>
              <a:t>of a parallel delta robot controlled via iPhone accelerometer From kinematics theory to a practical </a:t>
            </a:r>
            <a:r>
              <a:rPr lang="en-US" altLang="ko-KR" sz="2000" dirty="0" smtClean="0"/>
              <a:t>implementation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/</a:t>
            </a:r>
            <a:r>
              <a:rPr lang="it-IT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Student: Filippo Sanfilippo, Professor: Domenico Prattichizzo Università degli Studi di Siena, Faculty of Computer Engineering</a:t>
            </a:r>
            <a:r>
              <a:rPr lang="en-US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dirty="0">
                <a:latin typeface="Arial" panose="020B0604020202020204" pitchFamily="34" charset="0"/>
              </a:rPr>
              <a:t>Ultralytics YOLOv8 공식 문서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ko-KR" altLang="ko-KR" sz="2000" dirty="0" smtClean="0">
                <a:latin typeface="Arial" panose="020B0604020202020204" pitchFamily="34" charset="0"/>
              </a:rPr>
              <a:t>ROBOTIS </a:t>
            </a:r>
            <a:r>
              <a:rPr lang="ko-KR" altLang="ko-KR" sz="2000" dirty="0">
                <a:latin typeface="Arial" panose="020B0604020202020204" pitchFamily="34" charset="0"/>
              </a:rPr>
              <a:t>OpenRB-150, AX-12 시리즈 서보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dirty="0">
                <a:latin typeface="Arial" panose="020B0604020202020204" pitchFamily="34" charset="0"/>
              </a:rPr>
              <a:t>머신비전 및 로봇 자동화 관련 논문/오픈소스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dirty="0">
                <a:latin typeface="Arial" panose="020B0604020202020204" pitchFamily="34" charset="0"/>
              </a:rPr>
              <a:t>Flutter/Dart 모바일 네트워크 프로그래밍 공식 </a:t>
            </a:r>
            <a:r>
              <a:rPr lang="ko-KR" altLang="ko-KR" sz="2000" dirty="0" smtClean="0">
                <a:latin typeface="Arial" panose="020B0604020202020204" pitchFamily="34" charset="0"/>
              </a:rPr>
              <a:t>문서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[</a:t>
            </a:r>
            <a:r>
              <a:rPr lang="ko-KR" altLang="ko-KR" sz="1400" i="1" dirty="0" err="1">
                <a:latin typeface="Arial" panose="020B0604020202020204" pitchFamily="34" charset="0"/>
              </a:rPr>
              <a:t>딥러닝</a:t>
            </a:r>
            <a:r>
              <a:rPr lang="ko-KR" altLang="ko-KR" sz="1400" i="1" dirty="0">
                <a:latin typeface="Arial" panose="020B0604020202020204" pitchFamily="34" charset="0"/>
              </a:rPr>
              <a:t> 기반 분류 및 인식 논문들]: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Redmon et al., "You Only Look Once: Unified, Real-Time Object Detection" (CVPR 2016)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Jocher et al., "YOLO by Ultralytics"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[산업용 AI+로봇 융합 자동화 사례]: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Kim et al., "Vision-based Automated Robotic Sorting for Industrial Applications", 2023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i="1" dirty="0">
                <a:latin typeface="Arial" panose="020B0604020202020204" pitchFamily="34" charset="0"/>
              </a:rPr>
              <a:t>Park et al., "Edge AI for Real-Time Factory Object Classification and Sorting", IEEE Access, 2024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9016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2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시스템 구성 개요</a:t>
            </a:r>
            <a:endParaRPr lang="en-US" sz="4450" dirty="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3491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8252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995374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732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하드웨어 구성</a:t>
            </a:r>
            <a:endParaRPr lang="en-US" sz="22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1084" y="422279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Dynamixel AX-12A 서보모터 3개를 사용한 델타 로봇 메커니즘</a:t>
            </a:r>
            <a:endParaRPr lang="en-US" sz="17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508468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DAP-3043 흡착 모터와 연결된 카드 픽업 시스템</a:t>
            </a:r>
            <a:endParaRPr lang="en-US" sz="17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594657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컨베이어 벨트 이송 시스템</a:t>
            </a:r>
            <a:endParaRPr lang="en-US" sz="175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16962" y="313491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8252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995374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732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제어 시스템</a:t>
            </a:r>
            <a:endParaRPr lang="en-US" sz="2200" dirty="0">
              <a:latin typeface="+mn-ea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256" y="422279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OpenRB-150 메인 제어 보드</a:t>
            </a:r>
            <a:endParaRPr lang="en-US" sz="1750" dirty="0">
              <a:latin typeface="+mn-ea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256" y="4721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라즈베리 파이 400 비전 및 음성인식 처리</a:t>
            </a:r>
            <a:endParaRPr lang="en-US" sz="1750" dirty="0">
              <a:latin typeface="+mn-ea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474256" y="558367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시리얼 통신을 통한 모터 제어 패킷 전송</a:t>
            </a:r>
            <a:endParaRPr lang="en-US" sz="1750" dirty="0">
              <a:latin typeface="+mn-ea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9640133" y="313491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8252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995374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732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소프트웨어 기능</a:t>
            </a:r>
            <a:endParaRPr lang="en-US" sz="2200" dirty="0">
              <a:latin typeface="+mn-ea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7427" y="422279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웹캠 기반 YOLO 객체 인식 모델</a:t>
            </a:r>
            <a:endParaRPr lang="en-US" sz="1750" dirty="0">
              <a:latin typeface="+mn-ea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897427" y="472178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STT(음성 인식) 기반 명령 처리 시스템</a:t>
            </a:r>
            <a:endParaRPr lang="en-US" sz="1750" dirty="0">
              <a:latin typeface="+mn-ea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9897427" y="522077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실시간 패턴 인식 및 분류 알고리즘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4489371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델타 로봇 메커니즘</a:t>
            </a:r>
            <a:endParaRPr lang="en-US" sz="35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8412" y="1485780"/>
            <a:ext cx="6467713" cy="812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델타 로봇은 고속 픽-앤-플레이스 작업에 최적화된 패러렐 로봇 구조를 가지고 있습니다. 본 프로젝트에서는 다음과 같은 특징을 갖습니다</a:t>
            </a:r>
            <a:r>
              <a:rPr lang="en-US" sz="12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:</a:t>
            </a:r>
            <a:endParaRPr lang="en-US" sz="1200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8412" y="2390669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Dynamixel AX-12A 서보모터 3개를 120° 간격으로 배치</a:t>
            </a:r>
            <a:endParaRPr lang="en-US" sz="140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8412" y="2740594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경량 알루미늄 프레임으로 고속 동작 가능</a:t>
            </a:r>
            <a:endParaRPr lang="en-US" sz="140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8412" y="3080580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정밀한 위치 제어를 위한 역기구학 알고리즘 구현</a:t>
            </a:r>
            <a:endParaRPr lang="en-US" sz="1400" dirty="0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412" y="3440443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DAP-3043 흡착 모터를 엔드이펙터로 장착</a:t>
            </a:r>
            <a:endParaRPr lang="en-US" sz="1400" dirty="0">
              <a:latin typeface="+mn-ea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257512" y="794242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3개의 AX-12A 모터를 이용한 델타 로봇 메커니즘의 기구학적 구조</a:t>
            </a:r>
            <a:endParaRPr lang="en-US" sz="1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5903357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+mj-ea"/>
                <a:ea typeface="+mj-ea"/>
                <a:cs typeface="Hubot Sans Bold" pitchFamily="34" charset="-120"/>
              </a:rPr>
              <a:t>비전 시스템 및 YOLO 모델</a:t>
            </a:r>
            <a:endParaRPr lang="en-US" sz="4200" dirty="0">
              <a:latin typeface="+mj-ea"/>
              <a:ea typeface="+mj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3084" y="180427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이미지 캡처</a:t>
            </a:r>
            <a:endParaRPr lang="en-US" sz="2100" dirty="0">
              <a:latin typeface="+mj-ea"/>
              <a:ea typeface="+mj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33084" y="227004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+mj-ea"/>
                <a:ea typeface="+mj-ea"/>
                <a:cs typeface="Roboto Condensed" pitchFamily="34" charset="-120"/>
              </a:rPr>
              <a:t>델타 로봇 하단에 장착된 웹캠으로 컨베이어 벨트 위 카드 이미지 실시간 촬영</a:t>
            </a:r>
            <a:endParaRPr lang="en-US" sz="1650" dirty="0">
              <a:latin typeface="+mj-ea"/>
              <a:ea typeface="+mj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3175040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084" y="33904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2100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자동분류</a:t>
            </a:r>
            <a:r>
              <a:rPr lang="ko-KR" altLang="en-US" sz="2100" b="1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 </a:t>
            </a:r>
            <a:r>
              <a:rPr lang="ko-KR" altLang="en-US" sz="2100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시스템</a:t>
            </a:r>
            <a:endParaRPr lang="en-US" sz="2100" dirty="0">
              <a:solidFill>
                <a:srgbClr val="55575A"/>
              </a:solidFill>
              <a:latin typeface="+mj-ea"/>
              <a:ea typeface="+mj-ea"/>
              <a:cs typeface="Hubot Sans Bold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33084" y="385619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1650" dirty="0" smtClean="0">
                <a:solidFill>
                  <a:srgbClr val="55575A"/>
                </a:solidFill>
                <a:latin typeface="+mj-ea"/>
                <a:ea typeface="+mj-ea"/>
                <a:cs typeface="Roboto Condensed" pitchFamily="34" charset="-120"/>
              </a:rPr>
              <a:t>YOLO </a:t>
            </a:r>
            <a:r>
              <a:rPr lang="ko-KR" altLang="en-US" sz="1650" dirty="0">
                <a:solidFill>
                  <a:srgbClr val="55575A"/>
                </a:solidFill>
                <a:latin typeface="+mj-ea"/>
                <a:ea typeface="+mj-ea"/>
                <a:cs typeface="Roboto Condensed" pitchFamily="34" charset="-120"/>
              </a:rPr>
              <a:t>모델을 기반으로 입력 영상을 실시간 분석하여 다양한 자동분류 작업을 수행합니다</a:t>
            </a:r>
            <a:r>
              <a:rPr lang="en-US" altLang="ko-KR" sz="1600" dirty="0"/>
              <a:t>.</a:t>
            </a:r>
            <a:endParaRPr lang="en-US" sz="1650" dirty="0">
              <a:latin typeface="+mj-ea"/>
              <a:ea typeface="+mj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4761190"/>
            <a:ext cx="1077278" cy="1292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084" y="497657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결과 분석</a:t>
            </a:r>
            <a:endParaRPr lang="en-US" sz="2100" dirty="0">
              <a:latin typeface="+mj-ea"/>
              <a:ea typeface="+mj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3084" y="5442347"/>
            <a:ext cx="63432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+mj-ea"/>
                <a:ea typeface="+mj-ea"/>
                <a:cs typeface="Roboto Condensed" pitchFamily="34" charset="-120"/>
              </a:rPr>
              <a:t>인식 결과에 따라 카드 종류 분류 및 위치 좌표 계산</a:t>
            </a:r>
            <a:endParaRPr lang="en-US" sz="1650" dirty="0">
              <a:latin typeface="+mj-ea"/>
              <a:ea typeface="+mj-ea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23" y="6053852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3084" y="626923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+mj-ea"/>
                <a:ea typeface="+mj-ea"/>
                <a:cs typeface="Hubot Sans Bold" pitchFamily="34" charset="-120"/>
              </a:rPr>
              <a:t>로봇 제어</a:t>
            </a:r>
            <a:endParaRPr lang="en-US" sz="2100" dirty="0">
              <a:latin typeface="+mj-ea"/>
              <a:ea typeface="+mj-ea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533084" y="6735008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+mj-ea"/>
                <a:ea typeface="+mj-ea"/>
                <a:cs typeface="Roboto Condensed" pitchFamily="34" charset="-120"/>
              </a:rPr>
              <a:t>계산된 좌표를 바탕으로 OpenRB-150 보드를 통해 서보모터 제어 명령 전송</a:t>
            </a:r>
            <a:endParaRPr lang="en-US" sz="165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2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제어 시스템 아키텍처</a:t>
            </a:r>
            <a:endParaRPr lang="en-US" sz="44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31300"/>
            <a:ext cx="7556421" cy="2694503"/>
          </a:xfrm>
          <a:prstGeom prst="roundRect">
            <a:avLst>
              <a:gd name="adj" fmla="val 5430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1831300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0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라즈베리 파이 400</a:t>
            </a:r>
            <a:endParaRPr lang="en-US" sz="22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2524" y="257901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웹캠 영상 처리 및 YOLO 모델 실행</a:t>
            </a:r>
            <a:endParaRPr lang="en-US" sz="17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42524" y="302121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STT(Speech-to-Text) 처리를 위한 마이크 입력 관리</a:t>
            </a:r>
            <a:endParaRPr lang="en-US" sz="17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2524" y="346340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시리얼 통신을 통해 OpenRB-150으로 제어 명령 전송</a:t>
            </a:r>
            <a:endParaRPr lang="en-US" sz="175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25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Python 기반 메인 알고리즘 실행</a:t>
            </a:r>
            <a:endParaRPr lang="en-US" sz="1750" dirty="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4752618"/>
            <a:ext cx="7556421" cy="2694503"/>
          </a:xfrm>
          <a:prstGeom prst="roundRect">
            <a:avLst>
              <a:gd name="adj" fmla="val 5430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63310" y="4752618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3" name="Text 10"/>
          <p:cNvSpPr/>
          <p:nvPr/>
        </p:nvSpPr>
        <p:spPr>
          <a:xfrm>
            <a:off x="1142524" y="5009912"/>
            <a:ext cx="2995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OpenRB-150 제어 보드</a:t>
            </a:r>
            <a:endParaRPr lang="en-US" sz="22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2524" y="550033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AX-12A 서보모터 3개 실시간 제어</a:t>
            </a:r>
            <a:endParaRPr lang="en-US" sz="1750" dirty="0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42524" y="594252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DAP-3043 흡착 모터 제어</a:t>
            </a:r>
            <a:endParaRPr lang="en-US" sz="1750" dirty="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42524" y="638472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컨베이어 벨트 모터 속도 제어</a:t>
            </a:r>
            <a:endParaRPr lang="en-US" sz="1750" dirty="0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42524" y="682692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라즈베리 파이와 시리얼 통신으로 명령 수신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카드 분류 알고리즘</a:t>
            </a:r>
            <a:endParaRPr lang="en-US" sz="405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분류 프로세스</a:t>
            </a:r>
            <a:endParaRPr lang="en-US" sz="20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컨베이어 벨트에 카드 투입</a:t>
            </a:r>
            <a:endParaRPr lang="en-US" sz="16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웹캠으로 이미지 캡처 및 YOLO 모델로 카드 식별</a:t>
            </a:r>
            <a:endParaRPr lang="en-US" sz="16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카드 종류에 따라 분류 위치 결정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4280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사용자 음성 명령과 일치하는 카드는 분류하지 않고 통과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74280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분류 대상 카드는 흡착기로 픽업하여 해당 위치에 배치</a:t>
            </a:r>
            <a:endParaRPr lang="en-US" sz="16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4280" y="43786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각 카드는 모양(스페이드, 하트, 다이아몬드, 클로버)과 숫자(A-K)에 따라 분류됩니다. 시스템은 초당 약 2-3장의 카드를 처리할 수 있습니다.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7692"/>
            <a:ext cx="5634157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음성 인식(STT) 기능</a:t>
            </a:r>
            <a:endParaRPr lang="en-US" sz="440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8670" y="4479965"/>
            <a:ext cx="4200763" cy="2514957"/>
          </a:xfrm>
          <a:prstGeom prst="roundRect">
            <a:avLst>
              <a:gd name="adj" fmla="val 134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013936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+mn-ea"/>
                <a:cs typeface="Hubot Sans Bold" pitchFamily="34" charset="-120"/>
              </a:rPr>
              <a:t>음성 인식 구현</a:t>
            </a:r>
            <a:endParaRPr lang="en-US" sz="22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3936" y="5192435"/>
            <a:ext cx="375023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라즈베리 파이에 연결된 마이크를 통해 사용자 음성 명령 입력</a:t>
            </a:r>
            <a:endParaRPr lang="en-US" sz="175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3936" y="6048613"/>
            <a:ext cx="375023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Google STT API를 활용한 한국어/영어 음성 인식 지원</a:t>
            </a:r>
            <a:endParaRPr lang="en-US" sz="1750" dirty="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4699" y="4479965"/>
            <a:ext cx="4200882" cy="2514957"/>
          </a:xfrm>
          <a:prstGeom prst="roundRect">
            <a:avLst>
              <a:gd name="adj" fmla="val 134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439966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+mn-ea"/>
                <a:cs typeface="Hubot Sans Bold" pitchFamily="34" charset="-120"/>
              </a:rPr>
              <a:t>명령어 처리</a:t>
            </a:r>
            <a:endParaRPr lang="en-US" sz="22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39966" y="5192435"/>
            <a:ext cx="375035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카드 이름 인식 (예: "하트 퀸", "스페이드 에이스")</a:t>
            </a:r>
            <a:endParaRPr lang="en-US" sz="175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39966" y="6048613"/>
            <a:ext cx="375035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시스템 제어 명령 (예: "시작", "중지", "속도 조절")</a:t>
            </a:r>
            <a:endParaRPr lang="en-US" sz="1750" dirty="0">
              <a:latin typeface="+mn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0848" y="4479965"/>
            <a:ext cx="4200882" cy="2514957"/>
          </a:xfrm>
          <a:prstGeom prst="roundRect">
            <a:avLst>
              <a:gd name="adj" fmla="val 134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866114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+mn-ea"/>
                <a:cs typeface="Hubot Sans Bold" pitchFamily="34" charset="-120"/>
              </a:rPr>
              <a:t>예외 처리</a:t>
            </a:r>
            <a:endParaRPr lang="en-US" sz="22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66114" y="5192435"/>
            <a:ext cx="375035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음성으로 지정된 카드는 분류 과정에서 제외</a:t>
            </a:r>
            <a:endParaRPr lang="en-US" sz="1750" dirty="0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66114" y="6048613"/>
            <a:ext cx="375035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+mn-ea"/>
                <a:cs typeface="Roboto Condensed" pitchFamily="34" charset="-120"/>
              </a:rPr>
              <a:t>인식 오류 시 재확인 프로세스 구현</a:t>
            </a:r>
            <a:endParaRPr lang="en-US" sz="1750" dirty="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8670" y="7248406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사용자는 마이크를 통해 "하트 킹 제외" 등의 명령을 내릴 수 있으며, 시스템은 해당 카드를 인식했을 때 분류하지 않고 통과시킵니다.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 smtClean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앱 </a:t>
            </a:r>
            <a:r>
              <a:rPr lang="ko-KR" altLang="en-US" sz="445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및 웹 기반 제어 시스템 구현</a:t>
            </a:r>
            <a:endParaRPr lang="en-US" sz="4450" b="1" dirty="0">
              <a:solidFill>
                <a:srgbClr val="0C0D0F"/>
              </a:solidFill>
              <a:latin typeface="+mn-ea"/>
              <a:cs typeface="Hubot Sans Bold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31300"/>
            <a:ext cx="7556421" cy="2694503"/>
          </a:xfrm>
          <a:prstGeom prst="roundRect">
            <a:avLst>
              <a:gd name="adj" fmla="val 5430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831300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915710" y="1831300"/>
            <a:ext cx="7207687" cy="2621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750"/>
              </a:lnSpc>
              <a:buAutoNum type="arabicPeriod"/>
            </a:pPr>
            <a:r>
              <a:rPr lang="ko-KR" altLang="en-US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모바일 </a:t>
            </a:r>
            <a:r>
              <a:rPr lang="ko-KR" alt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앱 </a:t>
            </a:r>
            <a:r>
              <a:rPr lang="en-US" altLang="ko-KR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(Delta Robot Demo</a:t>
            </a:r>
            <a:r>
              <a:rPr lang="en-US" altLang="ko-KR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모델 전환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-</a:t>
            </a: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앱에서 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서버 IP 입력, 다양한 분류 모델(트럼프카드/분리수거/소고기 등</a:t>
            </a: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)선택</a:t>
            </a:r>
            <a:endParaRPr lang="ko-KR" altLang="ko-KR" sz="1700" dirty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-</a:t>
            </a: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“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Load Model” 버튼으로 모델 선택 </a:t>
            </a:r>
            <a:endParaRPr lang="en-US" altLang="ko-KR" sz="1700" dirty="0" smtClean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→ 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서버에 명령 전송 </a:t>
            </a:r>
            <a:endParaRPr lang="en-US" altLang="ko-KR" sz="1700" dirty="0" smtClean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→ 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YOLO 모델 실시간 적용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상태 모니터링 &amp; </a:t>
            </a:r>
            <a:r>
              <a:rPr lang="ko-KR" altLang="ko-KR" sz="1700" dirty="0" err="1">
                <a:solidFill>
                  <a:srgbClr val="55575A"/>
                </a:solidFill>
                <a:latin typeface="+mn-ea"/>
                <a:cs typeface="Hubot Sans Bold" pitchFamily="34" charset="-120"/>
              </a:rPr>
              <a:t>미리보기</a:t>
            </a:r>
            <a:endParaRPr lang="ko-KR" altLang="ko-KR" sz="1700" dirty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-</a:t>
            </a: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인식 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결과, 연결상태, 프레임 속도 등 실시간 확인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-</a:t>
            </a:r>
            <a:r>
              <a:rPr lang="ko-KR" altLang="ko-KR" sz="1700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인식된 </a:t>
            </a:r>
            <a:r>
              <a:rPr lang="ko-KR" altLang="ko-KR" sz="1700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영상 프리뷰 지원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824270" y="4865964"/>
            <a:ext cx="7556421" cy="3204610"/>
          </a:xfrm>
          <a:prstGeom prst="roundRect">
            <a:avLst>
              <a:gd name="adj" fmla="val 5430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22" name="Shape 2"/>
          <p:cNvSpPr/>
          <p:nvPr/>
        </p:nvSpPr>
        <p:spPr>
          <a:xfrm>
            <a:off x="793790" y="4865964"/>
            <a:ext cx="121920" cy="320461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23" name="Text 3"/>
          <p:cNvSpPr/>
          <p:nvPr/>
        </p:nvSpPr>
        <p:spPr>
          <a:xfrm>
            <a:off x="1173004" y="5123258"/>
            <a:ext cx="4413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2. </a:t>
            </a:r>
            <a:r>
              <a:rPr lang="ko-KR" altLang="en-US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웹 서버</a:t>
            </a:r>
            <a:r>
              <a:rPr lang="en-US" altLang="ko-KR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(</a:t>
            </a:r>
            <a:r>
              <a:rPr lang="ko-KR" altLang="en-US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분류 엔진</a:t>
            </a:r>
            <a:r>
              <a:rPr lang="en-US" altLang="ko-KR" sz="2200" b="1" dirty="0" smtClean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)</a:t>
            </a:r>
            <a:endParaRPr lang="en-US" sz="2200" b="1" dirty="0">
              <a:solidFill>
                <a:srgbClr val="55575A"/>
              </a:solidFill>
              <a:latin typeface="+mn-ea"/>
              <a:cs typeface="Hubot Sans Bold" pitchFamily="34" charset="-120"/>
            </a:endParaRPr>
          </a:p>
        </p:txBody>
      </p:sp>
      <p:sp>
        <p:nvSpPr>
          <p:cNvPr id="24" name="Text 4"/>
          <p:cNvSpPr/>
          <p:nvPr/>
        </p:nvSpPr>
        <p:spPr>
          <a:xfrm>
            <a:off x="1173004" y="5555038"/>
            <a:ext cx="6950393" cy="1934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REST </a:t>
            </a:r>
            <a:r>
              <a:rPr lang="ko-KR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API 기반 제어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-</a:t>
            </a: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FastAPI</a:t>
            </a:r>
            <a:r>
              <a:rPr lang="ko-KR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로 구현, 모바일/웹에서 명령·상태조회 실시간 처리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-</a:t>
            </a: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다양한 </a:t>
            </a:r>
            <a:r>
              <a:rPr lang="ko-KR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기기에서 엔진 접속 및 제어 </a:t>
            </a: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가능</a:t>
            </a:r>
            <a:endParaRPr lang="ko-KR" altLang="ko-KR" sz="1750" dirty="0">
              <a:solidFill>
                <a:srgbClr val="55575A"/>
              </a:solidFill>
              <a:latin typeface="+mn-ea"/>
              <a:cs typeface="Roboto Condensed" pitchFamily="34" charset="-12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YOLO 모델 핫스왑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-</a:t>
            </a: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여러 분야 pt모델 탑재, API 호출로 즉시 모델 교체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750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인식 </a:t>
            </a:r>
            <a:r>
              <a:rPr lang="ko-KR" altLang="ko-KR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결과 → OpenRB-150 제어보드 전송, 자동 분류 수행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750" dirty="0">
              <a:solidFill>
                <a:srgbClr val="55575A"/>
              </a:solidFill>
              <a:latin typeface="+mn-ea"/>
              <a:cs typeface="Roboto Condensed" pitchFamily="34" charset="-12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168848" y="2354162"/>
            <a:ext cx="370729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YOLO </a:t>
            </a:r>
            <a:r>
              <a:rPr lang="ko-KR" altLang="en-US" sz="1600" b="1" i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모델 처리 → </a:t>
            </a:r>
            <a:r>
              <a:rPr lang="ko-KR" altLang="en-US" sz="1600" b="1" i="1" dirty="0" smtClean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자동분류시스템</a:t>
            </a:r>
            <a:endParaRPr lang="en-US" altLang="ko-KR" sz="1600" b="1" i="1" dirty="0" smtClean="0">
              <a:solidFill>
                <a:srgbClr val="0C0D0F"/>
              </a:solidFill>
              <a:latin typeface="+mn-ea"/>
              <a:cs typeface="Hubot Sans Bold" pitchFamily="34" charset="-120"/>
            </a:endParaRPr>
          </a:p>
          <a:p>
            <a:endParaRPr lang="ko-KR" altLang="en-US" sz="1600" b="1" i="1" dirty="0">
              <a:solidFill>
                <a:srgbClr val="0C0D0F"/>
              </a:solidFill>
              <a:latin typeface="+mn-ea"/>
              <a:cs typeface="Hubot Sans Bold" pitchFamily="34" charset="-120"/>
            </a:endParaRPr>
          </a:p>
          <a:p>
            <a:r>
              <a:rPr lang="en-US" altLang="ko-KR" sz="1600" i="1" dirty="0"/>
              <a:t>YOLO 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모델을 이용해 입력 영상을 실시간 분석하여 다양한 자동분류 작업을 수행합니다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소고기 등급분류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: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등급 라벨을 인식하여 고기 품질을 자동 분류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트럼프카드 분류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: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카드의 모양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(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문양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)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과 숫자를 실시간 인식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재활용품 분류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: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플라스틱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, 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캔 등 </a:t>
            </a:r>
            <a:r>
              <a:rPr lang="ko-KR" altLang="en-US" sz="1400" i="1" dirty="0" smtClean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분리수거 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회사별 음료 분류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: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 브랜드 로고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/</a:t>
            </a: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패키지 인식으로 음료 자동 분류</a:t>
            </a:r>
            <a:b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</a:br>
            <a:r>
              <a:rPr lang="ko-KR" altLang="en-US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현장 상황에 따라 원하는 분류 모델을 적용해 목표 객체를 실시간 식별 및 분류합니다</a:t>
            </a:r>
            <a:r>
              <a:rPr lang="en-US" altLang="ko-KR" sz="1400" i="1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32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6136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+mn-ea"/>
                <a:cs typeface="Hubot Sans Bold" pitchFamily="34" charset="-120"/>
              </a:rPr>
              <a:t>기술적 성과 및 활용 가능성</a:t>
            </a:r>
            <a:endParaRPr lang="en-US" sz="445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99.2%</a:t>
            </a:r>
            <a:endParaRPr lang="en-US" sz="5850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55420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카드 인식 정확도</a:t>
            </a:r>
            <a:endParaRPr lang="en-US" sz="220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최적화된 YOLO 모델을 통해 높은 정확도로 52종의 트럼프 카드 인식</a:t>
            </a:r>
            <a:endParaRPr lang="en-US" sz="175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5893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0.8초</a:t>
            </a:r>
            <a:endParaRPr lang="en-US" sz="5850" dirty="0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589752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분류 처리 시간</a:t>
            </a:r>
            <a:endParaRPr lang="en-US" sz="22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35893" y="466034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카드 인식부터 분류 완료까지 평균 소요 시간</a:t>
            </a:r>
            <a:endParaRPr lang="en-US" sz="175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77995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95%</a:t>
            </a:r>
            <a:endParaRPr lang="en-US" sz="585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396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+mn-ea"/>
                <a:cs typeface="Hubot Sans Bold" pitchFamily="34" charset="-120"/>
              </a:rPr>
              <a:t>음성 명령 인식률</a:t>
            </a:r>
            <a:endParaRPr lang="en-US" sz="22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77995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다양한 환경에서 테스트된 STT 시스템의 명령 인식 성공률</a:t>
            </a:r>
            <a:endParaRPr lang="en-US" sz="175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+mn-ea"/>
                <a:cs typeface="Roboto Condensed" pitchFamily="34" charset="-120"/>
              </a:rPr>
              <a:t>본 시스템의 델타 로봇과 머신 비전 기술은 카드 분류 외에도 소형 부품 조립, 식품 산업 선별 작업, 교육용 로봇 키트 등 다양한 산업 분야에 활용될 수 있습니다. 특히 저비용 고효율의 자동화 솔루션을 필요로 하는 중소기업에 적합한 기술입니다.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8CAC1">
            <a:alpha val="50000"/>
          </a:srgbClr>
        </a:solidFill>
        <a:ln/>
      </a:spPr>
      <a:bodyPr/>
      <a:lstStyle/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1242</Words>
  <Application>Microsoft Office PowerPoint</Application>
  <PresentationFormat>사용자 지정</PresentationFormat>
  <Paragraphs>170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Hubot Sans Bold</vt:lpstr>
      <vt:lpstr>Calibri</vt:lpstr>
      <vt:lpstr>함초롬돋움</vt:lpstr>
      <vt:lpstr>Arial</vt:lpstr>
      <vt:lpstr>맑은 고딕</vt:lpstr>
      <vt:lpstr>Roboto Condensed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user</dc:creator>
  <cp:lastModifiedBy>Microsoft 계정</cp:lastModifiedBy>
  <cp:revision>23</cp:revision>
  <dcterms:created xsi:type="dcterms:W3CDTF">2025-07-18T05:46:35Z</dcterms:created>
  <dcterms:modified xsi:type="dcterms:W3CDTF">2025-08-17T12:02:46Z</dcterms:modified>
</cp:coreProperties>
</file>